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58" r:id="rId2"/>
    <p:sldId id="362" r:id="rId3"/>
    <p:sldId id="318" r:id="rId4"/>
    <p:sldId id="319" r:id="rId5"/>
    <p:sldId id="320" r:id="rId6"/>
    <p:sldId id="349" r:id="rId7"/>
    <p:sldId id="350" r:id="rId8"/>
    <p:sldId id="351" r:id="rId9"/>
    <p:sldId id="352" r:id="rId10"/>
    <p:sldId id="353" r:id="rId11"/>
    <p:sldId id="354" r:id="rId12"/>
    <p:sldId id="355" r:id="rId13"/>
    <p:sldId id="360" r:id="rId14"/>
    <p:sldId id="361" r:id="rId15"/>
    <p:sldId id="363" r:id="rId16"/>
  </p:sldIdLst>
  <p:sldSz cx="12192000" cy="6858000"/>
  <p:notesSz cx="6858000" cy="9144000"/>
  <p:embeddedFontLst>
    <p:embeddedFont>
      <p:font typeface="等线" panose="02010600030101010101" pitchFamily="2" charset="-122"/>
      <p:regular r:id="rId18"/>
      <p:bold r:id="rId19"/>
    </p:embeddedFont>
    <p:embeddedFont>
      <p:font typeface="OPPOSans R" panose="020B0604020202020204" charset="-122"/>
      <p:regular r:id="rId20"/>
    </p:embeddedFont>
    <p:embeddedFont>
      <p:font typeface="Arial Black" panose="020B0A04020102020204" pitchFamily="34" charset="0"/>
      <p:bold r:id="rId21"/>
    </p:embeddedFont>
  </p:embeddedFontLst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88">
          <p15:clr>
            <a:srgbClr val="A4A3A4"/>
          </p15:clr>
        </p15:guide>
        <p15:guide id="2" pos="198">
          <p15:clr>
            <a:srgbClr val="A4A3A4"/>
          </p15:clr>
        </p15:guide>
        <p15:guide id="3" pos="416">
          <p15:clr>
            <a:srgbClr val="A4A3A4"/>
          </p15:clr>
        </p15:guide>
        <p15:guide id="4" pos="7264">
          <p15:clr>
            <a:srgbClr val="A4A3A4"/>
          </p15:clr>
        </p15:guide>
        <p15:guide id="5" orient="horz" pos="664">
          <p15:clr>
            <a:srgbClr val="A4A3A4"/>
          </p15:clr>
        </p15:guide>
        <p15:guide id="6" orient="horz" pos="750">
          <p15:clr>
            <a:srgbClr val="A4A3A4"/>
          </p15:clr>
        </p15:guide>
        <p15:guide id="7" orient="horz" pos="393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5307"/>
    <a:srgbClr val="DE7308"/>
    <a:srgbClr val="045249"/>
    <a:srgbClr val="049373"/>
    <a:srgbClr val="64BF9C"/>
    <a:srgbClr val="FC9804"/>
    <a:srgbClr val="C302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714" y="102"/>
      </p:cViewPr>
      <p:guideLst>
        <p:guide orient="horz" pos="2288"/>
        <p:guide pos="198"/>
        <p:guide pos="416"/>
        <p:guide pos="7264"/>
        <p:guide orient="horz" pos="664"/>
        <p:guide orient="horz" pos="750"/>
        <p:guide orient="horz" pos="393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4389400921658997E-2"/>
          <c:y val="3.05127398553004E-2"/>
          <c:w val="0.90345046082949299"/>
          <c:h val="0.74390846178043402"/>
        </c:manualLayout>
      </c:layout>
      <c:barChart>
        <c:barDir val="col"/>
        <c:grouping val="clustere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rgbClr val="ED5307"/>
            </a:solidFill>
            <a:ln>
              <a:noFill/>
            </a:ln>
            <a:effectLst/>
          </c:spPr>
          <c:invertIfNegative val="0"/>
          <c:cat>
            <c:multiLvlStrRef>
              <c:f>Sheet1!$B$2:$C$25</c:f>
              <c:multiLvlStrCache>
                <c:ptCount val="24"/>
                <c:lvl>
                  <c:pt idx="0">
                    <c:v>2019</c:v>
                  </c:pt>
                  <c:pt idx="1">
                    <c:v>2019</c:v>
                  </c:pt>
                  <c:pt idx="2">
                    <c:v>2019</c:v>
                  </c:pt>
                  <c:pt idx="3">
                    <c:v>2019</c:v>
                  </c:pt>
                  <c:pt idx="4">
                    <c:v>2020</c:v>
                  </c:pt>
                  <c:pt idx="5">
                    <c:v>2020</c:v>
                  </c:pt>
                  <c:pt idx="6">
                    <c:v>2020</c:v>
                  </c:pt>
                  <c:pt idx="7">
                    <c:v>2020</c:v>
                  </c:pt>
                  <c:pt idx="8">
                    <c:v>2020</c:v>
                  </c:pt>
                  <c:pt idx="9">
                    <c:v>2020</c:v>
                  </c:pt>
                  <c:pt idx="10">
                    <c:v>2020</c:v>
                  </c:pt>
                  <c:pt idx="11">
                    <c:v>2020</c:v>
                  </c:pt>
                  <c:pt idx="12">
                    <c:v>2020</c:v>
                  </c:pt>
                  <c:pt idx="13">
                    <c:v>2020</c:v>
                  </c:pt>
                  <c:pt idx="14">
                    <c:v>2020</c:v>
                  </c:pt>
                  <c:pt idx="15">
                    <c:v>2020</c:v>
                  </c:pt>
                  <c:pt idx="16">
                    <c:v>2021</c:v>
                  </c:pt>
                  <c:pt idx="17">
                    <c:v>2021</c:v>
                  </c:pt>
                  <c:pt idx="18">
                    <c:v>2021</c:v>
                  </c:pt>
                  <c:pt idx="19">
                    <c:v>2021</c:v>
                  </c:pt>
                  <c:pt idx="20">
                    <c:v>2021</c:v>
                  </c:pt>
                  <c:pt idx="21">
                    <c:v>2021</c:v>
                  </c:pt>
                  <c:pt idx="22">
                    <c:v>2021</c:v>
                  </c:pt>
                  <c:pt idx="23">
                    <c:v>2021</c:v>
                  </c:pt>
                </c:lvl>
                <c:lvl>
                  <c:pt idx="0">
                    <c:v>9</c:v>
                  </c:pt>
                  <c:pt idx="1">
                    <c:v>10</c:v>
                  </c:pt>
                  <c:pt idx="2">
                    <c:v>11</c:v>
                  </c:pt>
                  <c:pt idx="3">
                    <c:v>12</c:v>
                  </c:pt>
                  <c:pt idx="4">
                    <c:v>1</c:v>
                  </c:pt>
                  <c:pt idx="5">
                    <c:v>2</c:v>
                  </c:pt>
                  <c:pt idx="6">
                    <c:v>3</c:v>
                  </c:pt>
                  <c:pt idx="7">
                    <c:v>4</c:v>
                  </c:pt>
                  <c:pt idx="8">
                    <c:v>5</c:v>
                  </c:pt>
                  <c:pt idx="9">
                    <c:v>6</c:v>
                  </c:pt>
                  <c:pt idx="10">
                    <c:v>7</c:v>
                  </c:pt>
                  <c:pt idx="11">
                    <c:v>8</c:v>
                  </c:pt>
                  <c:pt idx="12">
                    <c:v>9</c:v>
                  </c:pt>
                  <c:pt idx="13">
                    <c:v>10</c:v>
                  </c:pt>
                  <c:pt idx="14">
                    <c:v>11</c:v>
                  </c:pt>
                  <c:pt idx="15">
                    <c:v>12</c:v>
                  </c:pt>
                  <c:pt idx="16">
                    <c:v>1</c:v>
                  </c:pt>
                  <c:pt idx="17">
                    <c:v>2</c:v>
                  </c:pt>
                  <c:pt idx="18">
                    <c:v>3</c:v>
                  </c:pt>
                  <c:pt idx="19">
                    <c:v>4</c:v>
                  </c:pt>
                  <c:pt idx="20">
                    <c:v>5</c:v>
                  </c:pt>
                  <c:pt idx="21">
                    <c:v>6</c:v>
                  </c:pt>
                  <c:pt idx="22">
                    <c:v>7</c:v>
                  </c:pt>
                  <c:pt idx="23">
                    <c:v>8</c:v>
                  </c:pt>
                </c:lvl>
              </c:multiLvlStrCache>
            </c:multiLvlStrRef>
          </c:cat>
          <c:val>
            <c:numRef>
              <c:f>Sheet1!$D$2:$D$25</c:f>
              <c:numCache>
                <c:formatCode>General</c:formatCode>
                <c:ptCount val="24"/>
                <c:pt idx="0">
                  <c:v>4496260</c:v>
                </c:pt>
                <c:pt idx="1">
                  <c:v>5135902</c:v>
                </c:pt>
                <c:pt idx="2">
                  <c:v>7522893</c:v>
                </c:pt>
                <c:pt idx="3">
                  <c:v>4830405</c:v>
                </c:pt>
                <c:pt idx="4">
                  <c:v>4740600</c:v>
                </c:pt>
                <c:pt idx="5">
                  <c:v>3996228</c:v>
                </c:pt>
                <c:pt idx="6">
                  <c:v>378771</c:v>
                </c:pt>
                <c:pt idx="7">
                  <c:v>395035</c:v>
                </c:pt>
                <c:pt idx="8">
                  <c:v>783813</c:v>
                </c:pt>
                <c:pt idx="9">
                  <c:v>1695217</c:v>
                </c:pt>
                <c:pt idx="10">
                  <c:v>2551159</c:v>
                </c:pt>
                <c:pt idx="11">
                  <c:v>2786648</c:v>
                </c:pt>
                <c:pt idx="12">
                  <c:v>12353510</c:v>
                </c:pt>
                <c:pt idx="13">
                  <c:v>13218636</c:v>
                </c:pt>
                <c:pt idx="14">
                  <c:v>20464999</c:v>
                </c:pt>
                <c:pt idx="15">
                  <c:v>12944660</c:v>
                </c:pt>
                <c:pt idx="16">
                  <c:v>12399393</c:v>
                </c:pt>
                <c:pt idx="17">
                  <c:v>10129736</c:v>
                </c:pt>
                <c:pt idx="18">
                  <c:v>12144061</c:v>
                </c:pt>
                <c:pt idx="19">
                  <c:v>7312000</c:v>
                </c:pt>
                <c:pt idx="20">
                  <c:v>12150225</c:v>
                </c:pt>
                <c:pt idx="21">
                  <c:v>9824521</c:v>
                </c:pt>
                <c:pt idx="22">
                  <c:v>12092346</c:v>
                </c:pt>
                <c:pt idx="23">
                  <c:v>7178708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F07-4725-A632-19AC60AF96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4"/>
        <c:overlap val="-33"/>
        <c:axId val="1594984832"/>
        <c:axId val="159499315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Month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Sheet1!$B$2:$C$25</c15:sqref>
                        </c15:formulaRef>
                      </c:ext>
                    </c:extLst>
                    <c:multiLvlStrCache>
                      <c:ptCount val="24"/>
                      <c:lvl>
                        <c:pt idx="0">
                          <c:v>2019</c:v>
                        </c:pt>
                        <c:pt idx="1">
                          <c:v>2019</c:v>
                        </c:pt>
                        <c:pt idx="2">
                          <c:v>2019</c:v>
                        </c:pt>
                        <c:pt idx="3">
                          <c:v>2019</c:v>
                        </c:pt>
                        <c:pt idx="4">
                          <c:v>2020</c:v>
                        </c:pt>
                        <c:pt idx="5">
                          <c:v>2020</c:v>
                        </c:pt>
                        <c:pt idx="6">
                          <c:v>2020</c:v>
                        </c:pt>
                        <c:pt idx="7">
                          <c:v>2020</c:v>
                        </c:pt>
                        <c:pt idx="8">
                          <c:v>2020</c:v>
                        </c:pt>
                        <c:pt idx="9">
                          <c:v>2020</c:v>
                        </c:pt>
                        <c:pt idx="10">
                          <c:v>2020</c:v>
                        </c:pt>
                        <c:pt idx="11">
                          <c:v>2020</c:v>
                        </c:pt>
                        <c:pt idx="12">
                          <c:v>2020</c:v>
                        </c:pt>
                        <c:pt idx="13">
                          <c:v>2020</c:v>
                        </c:pt>
                        <c:pt idx="14">
                          <c:v>2020</c:v>
                        </c:pt>
                        <c:pt idx="15">
                          <c:v>2020</c:v>
                        </c:pt>
                        <c:pt idx="16">
                          <c:v>2021</c:v>
                        </c:pt>
                        <c:pt idx="17">
                          <c:v>2021</c:v>
                        </c:pt>
                        <c:pt idx="18">
                          <c:v>2021</c:v>
                        </c:pt>
                        <c:pt idx="19">
                          <c:v>2021</c:v>
                        </c:pt>
                        <c:pt idx="20">
                          <c:v>2021</c:v>
                        </c:pt>
                        <c:pt idx="21">
                          <c:v>2021</c:v>
                        </c:pt>
                        <c:pt idx="22">
                          <c:v>2021</c:v>
                        </c:pt>
                        <c:pt idx="23">
                          <c:v>2021</c:v>
                        </c:pt>
                      </c:lvl>
                      <c:lvl>
                        <c:pt idx="0">
                          <c:v>9</c:v>
                        </c:pt>
                        <c:pt idx="1">
                          <c:v>10</c:v>
                        </c:pt>
                        <c:pt idx="2">
                          <c:v>11</c:v>
                        </c:pt>
                        <c:pt idx="3">
                          <c:v>12</c:v>
                        </c:pt>
                        <c:pt idx="4">
                          <c:v>1</c:v>
                        </c:pt>
                        <c:pt idx="5">
                          <c:v>2</c:v>
                        </c:pt>
                        <c:pt idx="6">
                          <c:v>3</c:v>
                        </c:pt>
                        <c:pt idx="7">
                          <c:v>4</c:v>
                        </c:pt>
                        <c:pt idx="8">
                          <c:v>5</c:v>
                        </c:pt>
                        <c:pt idx="9">
                          <c:v>6</c:v>
                        </c:pt>
                        <c:pt idx="10">
                          <c:v>7</c:v>
                        </c:pt>
                        <c:pt idx="11">
                          <c:v>8</c:v>
                        </c:pt>
                        <c:pt idx="12">
                          <c:v>9</c:v>
                        </c:pt>
                        <c:pt idx="13">
                          <c:v>10</c:v>
                        </c:pt>
                        <c:pt idx="14">
                          <c:v>11</c:v>
                        </c:pt>
                        <c:pt idx="15">
                          <c:v>12</c:v>
                        </c:pt>
                        <c:pt idx="16">
                          <c:v>1</c:v>
                        </c:pt>
                        <c:pt idx="17">
                          <c:v>2</c:v>
                        </c:pt>
                        <c:pt idx="18">
                          <c:v>3</c:v>
                        </c:pt>
                        <c:pt idx="19">
                          <c:v>4</c:v>
                        </c:pt>
                        <c:pt idx="20">
                          <c:v>5</c:v>
                        </c:pt>
                        <c:pt idx="21">
                          <c:v>6</c:v>
                        </c:pt>
                        <c:pt idx="22">
                          <c:v>7</c:v>
                        </c:pt>
                        <c:pt idx="23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Sheet1!$B$2:$B$25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9</c:v>
                      </c:pt>
                      <c:pt idx="1">
                        <c:v>10</c:v>
                      </c:pt>
                      <c:pt idx="2">
                        <c:v>11</c:v>
                      </c:pt>
                      <c:pt idx="3">
                        <c:v>12</c:v>
                      </c:pt>
                      <c:pt idx="4">
                        <c:v>1</c:v>
                      </c:pt>
                      <c:pt idx="5">
                        <c:v>2</c:v>
                      </c:pt>
                      <c:pt idx="6">
                        <c:v>3</c:v>
                      </c:pt>
                      <c:pt idx="7">
                        <c:v>4</c:v>
                      </c:pt>
                      <c:pt idx="8">
                        <c:v>5</c:v>
                      </c:pt>
                      <c:pt idx="9">
                        <c:v>6</c:v>
                      </c:pt>
                      <c:pt idx="10">
                        <c:v>7</c:v>
                      </c:pt>
                      <c:pt idx="11">
                        <c:v>8</c:v>
                      </c:pt>
                      <c:pt idx="12">
                        <c:v>9</c:v>
                      </c:pt>
                      <c:pt idx="13">
                        <c:v>10</c:v>
                      </c:pt>
                      <c:pt idx="14">
                        <c:v>11</c:v>
                      </c:pt>
                      <c:pt idx="15">
                        <c:v>12</c:v>
                      </c:pt>
                      <c:pt idx="16">
                        <c:v>1</c:v>
                      </c:pt>
                      <c:pt idx="17">
                        <c:v>2</c:v>
                      </c:pt>
                      <c:pt idx="18">
                        <c:v>3</c:v>
                      </c:pt>
                      <c:pt idx="19">
                        <c:v>4</c:v>
                      </c:pt>
                      <c:pt idx="20">
                        <c:v>5</c:v>
                      </c:pt>
                      <c:pt idx="21">
                        <c:v>6</c:v>
                      </c:pt>
                      <c:pt idx="22">
                        <c:v>7</c:v>
                      </c:pt>
                      <c:pt idx="23">
                        <c:v>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4F07-4725-A632-19AC60AF9617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Year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Sheet1!$B$2:$C$25</c15:sqref>
                        </c15:formulaRef>
                      </c:ext>
                    </c:extLst>
                    <c:multiLvlStrCache>
                      <c:ptCount val="24"/>
                      <c:lvl>
                        <c:pt idx="0">
                          <c:v>2019</c:v>
                        </c:pt>
                        <c:pt idx="1">
                          <c:v>2019</c:v>
                        </c:pt>
                        <c:pt idx="2">
                          <c:v>2019</c:v>
                        </c:pt>
                        <c:pt idx="3">
                          <c:v>2019</c:v>
                        </c:pt>
                        <c:pt idx="4">
                          <c:v>2020</c:v>
                        </c:pt>
                        <c:pt idx="5">
                          <c:v>2020</c:v>
                        </c:pt>
                        <c:pt idx="6">
                          <c:v>2020</c:v>
                        </c:pt>
                        <c:pt idx="7">
                          <c:v>2020</c:v>
                        </c:pt>
                        <c:pt idx="8">
                          <c:v>2020</c:v>
                        </c:pt>
                        <c:pt idx="9">
                          <c:v>2020</c:v>
                        </c:pt>
                        <c:pt idx="10">
                          <c:v>2020</c:v>
                        </c:pt>
                        <c:pt idx="11">
                          <c:v>2020</c:v>
                        </c:pt>
                        <c:pt idx="12">
                          <c:v>2020</c:v>
                        </c:pt>
                        <c:pt idx="13">
                          <c:v>2020</c:v>
                        </c:pt>
                        <c:pt idx="14">
                          <c:v>2020</c:v>
                        </c:pt>
                        <c:pt idx="15">
                          <c:v>2020</c:v>
                        </c:pt>
                        <c:pt idx="16">
                          <c:v>2021</c:v>
                        </c:pt>
                        <c:pt idx="17">
                          <c:v>2021</c:v>
                        </c:pt>
                        <c:pt idx="18">
                          <c:v>2021</c:v>
                        </c:pt>
                        <c:pt idx="19">
                          <c:v>2021</c:v>
                        </c:pt>
                        <c:pt idx="20">
                          <c:v>2021</c:v>
                        </c:pt>
                        <c:pt idx="21">
                          <c:v>2021</c:v>
                        </c:pt>
                        <c:pt idx="22">
                          <c:v>2021</c:v>
                        </c:pt>
                        <c:pt idx="23">
                          <c:v>2021</c:v>
                        </c:pt>
                      </c:lvl>
                      <c:lvl>
                        <c:pt idx="0">
                          <c:v>9</c:v>
                        </c:pt>
                        <c:pt idx="1">
                          <c:v>10</c:v>
                        </c:pt>
                        <c:pt idx="2">
                          <c:v>11</c:v>
                        </c:pt>
                        <c:pt idx="3">
                          <c:v>12</c:v>
                        </c:pt>
                        <c:pt idx="4">
                          <c:v>1</c:v>
                        </c:pt>
                        <c:pt idx="5">
                          <c:v>2</c:v>
                        </c:pt>
                        <c:pt idx="6">
                          <c:v>3</c:v>
                        </c:pt>
                        <c:pt idx="7">
                          <c:v>4</c:v>
                        </c:pt>
                        <c:pt idx="8">
                          <c:v>5</c:v>
                        </c:pt>
                        <c:pt idx="9">
                          <c:v>6</c:v>
                        </c:pt>
                        <c:pt idx="10">
                          <c:v>7</c:v>
                        </c:pt>
                        <c:pt idx="11">
                          <c:v>8</c:v>
                        </c:pt>
                        <c:pt idx="12">
                          <c:v>9</c:v>
                        </c:pt>
                        <c:pt idx="13">
                          <c:v>10</c:v>
                        </c:pt>
                        <c:pt idx="14">
                          <c:v>11</c:v>
                        </c:pt>
                        <c:pt idx="15">
                          <c:v>12</c:v>
                        </c:pt>
                        <c:pt idx="16">
                          <c:v>1</c:v>
                        </c:pt>
                        <c:pt idx="17">
                          <c:v>2</c:v>
                        </c:pt>
                        <c:pt idx="18">
                          <c:v>3</c:v>
                        </c:pt>
                        <c:pt idx="19">
                          <c:v>4</c:v>
                        </c:pt>
                        <c:pt idx="20">
                          <c:v>5</c:v>
                        </c:pt>
                        <c:pt idx="21">
                          <c:v>6</c:v>
                        </c:pt>
                        <c:pt idx="22">
                          <c:v>7</c:v>
                        </c:pt>
                        <c:pt idx="23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Sheet1!$C$2:$C$25</c15:sqref>
                        </c15:formulaRef>
                      </c:ext>
                    </c:extLst>
                    <c:numCache>
                      <c:formatCode>General</c:formatCode>
                      <c:ptCount val="24"/>
                      <c:pt idx="0">
                        <c:v>2019</c:v>
                      </c:pt>
                      <c:pt idx="1">
                        <c:v>2019</c:v>
                      </c:pt>
                      <c:pt idx="2">
                        <c:v>2019</c:v>
                      </c:pt>
                      <c:pt idx="3">
                        <c:v>2019</c:v>
                      </c:pt>
                      <c:pt idx="4">
                        <c:v>2020</c:v>
                      </c:pt>
                      <c:pt idx="5">
                        <c:v>2020</c:v>
                      </c:pt>
                      <c:pt idx="6">
                        <c:v>2020</c:v>
                      </c:pt>
                      <c:pt idx="7">
                        <c:v>2020</c:v>
                      </c:pt>
                      <c:pt idx="8">
                        <c:v>2020</c:v>
                      </c:pt>
                      <c:pt idx="9">
                        <c:v>2020</c:v>
                      </c:pt>
                      <c:pt idx="10">
                        <c:v>2020</c:v>
                      </c:pt>
                      <c:pt idx="11">
                        <c:v>2020</c:v>
                      </c:pt>
                      <c:pt idx="12">
                        <c:v>2020</c:v>
                      </c:pt>
                      <c:pt idx="13">
                        <c:v>2020</c:v>
                      </c:pt>
                      <c:pt idx="14">
                        <c:v>2020</c:v>
                      </c:pt>
                      <c:pt idx="15">
                        <c:v>2020</c:v>
                      </c:pt>
                      <c:pt idx="16">
                        <c:v>2021</c:v>
                      </c:pt>
                      <c:pt idx="17">
                        <c:v>2021</c:v>
                      </c:pt>
                      <c:pt idx="18">
                        <c:v>2021</c:v>
                      </c:pt>
                      <c:pt idx="19">
                        <c:v>2021</c:v>
                      </c:pt>
                      <c:pt idx="20">
                        <c:v>2021</c:v>
                      </c:pt>
                      <c:pt idx="21">
                        <c:v>2021</c:v>
                      </c:pt>
                      <c:pt idx="22">
                        <c:v>2021</c:v>
                      </c:pt>
                      <c:pt idx="23">
                        <c:v>2021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4F07-4725-A632-19AC60AF9617}"/>
                  </c:ext>
                </c:extLst>
              </c15:ser>
            </c15:filteredBarSeries>
          </c:ext>
        </c:extLst>
      </c:barChart>
      <c:catAx>
        <c:axId val="159498483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594993152"/>
        <c:crosses val="autoZero"/>
        <c:auto val="1"/>
        <c:lblAlgn val="ctr"/>
        <c:lblOffset val="100"/>
        <c:noMultiLvlLbl val="0"/>
      </c:catAx>
      <c:valAx>
        <c:axId val="15949931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2">
                  <a:lumMod val="50000"/>
                  <a:alpha val="40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594984832"/>
        <c:crosses val="autoZero"/>
        <c:crossBetween val="between"/>
        <c:majorUnit val="2500000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lang="zh-CN" sz="1330" b="0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12700" cmpd="sng">
      <a:noFill/>
      <a:prstDash val="solid"/>
    </a:ln>
    <a:effectLst/>
  </c:spPr>
  <c:txPr>
    <a:bodyPr/>
    <a:lstStyle/>
    <a:p>
      <a:pPr>
        <a:defRPr lang="zh-CN">
          <a:solidFill>
            <a:schemeClr val="bg2"/>
          </a:solidFill>
        </a:defRPr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DF40EE-CC17-4BC3-BB7B-65DD2FC03087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B7666-F619-4AA5-969F-6053C26D00F5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页面-上"/>
          <p:cNvSpPr/>
          <p:nvPr userDrawn="1"/>
        </p:nvSpPr>
        <p:spPr>
          <a:xfrm>
            <a:off x="5778500" y="-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页面-下"/>
          <p:cNvSpPr/>
          <p:nvPr userDrawn="1"/>
        </p:nvSpPr>
        <p:spPr>
          <a:xfrm>
            <a:off x="5778500" y="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pbetanza/AtliQHardwares-adhoc-SQL-Request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xresdefault"/>
          <p:cNvPicPr>
            <a:picLocks noChangeAspect="1"/>
          </p:cNvPicPr>
          <p:nvPr/>
        </p:nvPicPr>
        <p:blipFill>
          <a:blip r:embed="rId2"/>
          <a:srcRect l="19354" t="824" r="20917"/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715125" y="1798955"/>
            <a:ext cx="4364831" cy="163004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000" b="0" i="0" u="none" strike="noStrike" kern="1200" spc="0" normalizeH="0" noProof="0" dirty="0">
                <a:ln w="12700"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Atli</a:t>
            </a:r>
            <a:r>
              <a:rPr kumimoji="0" lang="pt-BR" altLang="en-US" sz="5000" b="0" i="0" u="none" strike="noStrike" kern="1200" spc="0" normalizeH="0" noProof="0" dirty="0">
                <a:ln w="12700"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Q</a:t>
            </a:r>
            <a:r>
              <a:rPr kumimoji="0" lang="en-US" altLang="zh-CN" sz="5000" b="0" i="0" u="none" strike="noStrike" kern="1200" spc="0" normalizeH="0" noProof="0" dirty="0">
                <a:ln w="12700"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Hardwares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715125" y="3571875"/>
            <a:ext cx="3470275" cy="726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Ad Hoc business insights requests</a:t>
            </a:r>
          </a:p>
        </p:txBody>
      </p:sp>
      <p:sp>
        <p:nvSpPr>
          <p:cNvPr id="4" name="矩形 3"/>
          <p:cNvSpPr/>
          <p:nvPr/>
        </p:nvSpPr>
        <p:spPr>
          <a:xfrm>
            <a:off x="5948363" y="1619250"/>
            <a:ext cx="295275" cy="1714500"/>
          </a:xfrm>
          <a:prstGeom prst="rect">
            <a:avLst/>
          </a:prstGeom>
          <a:solidFill>
            <a:srgbClr val="ED53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POSans R" panose="00020600040101010101" charset="-122"/>
              <a:ea typeface="OPPOSans R" panose="00020600040101010101" charset="-122"/>
              <a:cs typeface="+mn-cs"/>
            </a:endParaRPr>
          </a:p>
        </p:txBody>
      </p:sp>
      <p:sp>
        <p:nvSpPr>
          <p:cNvPr id="11" name="文本框 5"/>
          <p:cNvSpPr txBox="1"/>
          <p:nvPr/>
        </p:nvSpPr>
        <p:spPr>
          <a:xfrm>
            <a:off x="9736455" y="5934075"/>
            <a:ext cx="1883410" cy="360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16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By: João Pedro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4370933"/>
              </p:ext>
            </p:extLst>
          </p:nvPr>
        </p:nvGraphicFramePr>
        <p:xfrm>
          <a:off x="3753853" y="2156059"/>
          <a:ext cx="4684294" cy="2988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94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47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16545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Quarter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total_sold_quantity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654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915.790.241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745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373.299.747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904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191</a:t>
                      </a:r>
                      <a:r>
                        <a:rPr lang="pt-BR" altLang="en-US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.</a:t>
                      </a:r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963</a:t>
                      </a:r>
                      <a:r>
                        <a:rPr lang="pt-BR" altLang="en-US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.</a:t>
                      </a:r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625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904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175</a:t>
                      </a:r>
                      <a:r>
                        <a:rPr lang="pt-BR" altLang="en-US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.</a:t>
                      </a:r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807</a:t>
                      </a:r>
                      <a:r>
                        <a:rPr lang="pt-BR" altLang="en-US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.</a:t>
                      </a:r>
                      <a:r>
                        <a:rPr lang="en-US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158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086040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which quarter of 2020, got the maximum total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sold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quantity?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9186693"/>
              </p:ext>
            </p:extLst>
          </p:nvPr>
        </p:nvGraphicFramePr>
        <p:xfrm>
          <a:off x="3195587" y="2223436"/>
          <a:ext cx="5589372" cy="283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52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59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81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08660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Channel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gross_sales_mln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percentage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86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Retailer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705.532.519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73%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86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Direct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150.664.256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16%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86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Distributor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107.332.599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11%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0860405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Which channel helped to bring more gross sales in the fiscal year 2021 and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lang="pt-BR" cap="all" dirty="0" err="1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how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Much it </a:t>
            </a:r>
            <a:r>
              <a:rPr kumimoji="1" lang="pt-BR" cap="all" dirty="0" err="1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contibuted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?</a:t>
            </a:r>
            <a:endParaRPr kumimoji="1" cap="all" dirty="0">
              <a:solidFill>
                <a:schemeClr val="bg2"/>
              </a:solidFill>
              <a:latin typeface="+mj-lt"/>
              <a:ea typeface="OPPOSans B" panose="00020600040101010101" pitchFamily="18" charset="-122"/>
              <a:cs typeface="OPPOSans B" panose="00020600040101010101" pitchFamily="18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9443859"/>
              </p:ext>
            </p:extLst>
          </p:nvPr>
        </p:nvGraphicFramePr>
        <p:xfrm>
          <a:off x="1405289" y="2502569"/>
          <a:ext cx="9381422" cy="25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19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54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020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3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88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75179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 err="1">
                          <a:latin typeface="+mn-lt"/>
                          <a:ea typeface="+mj-ea"/>
                        </a:rPr>
                        <a:t>division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product_code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total_sold_quantity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rank_order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17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N &amp;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A6720160103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Pen Drive 2 IN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701.373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222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N &amp;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A6818160202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Pen Drive DRC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688.003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517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N &amp;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A6819160203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Pen Drive DRC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676.245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104519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Get the Top 3 products in each division that have a high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total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sold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quantity in the fiscal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year 2021</a:t>
            </a:r>
          </a:p>
        </p:txBody>
      </p:sp>
      <p:sp>
        <p:nvSpPr>
          <p:cNvPr id="7" name="文本框 5">
            <a:extLst>
              <a:ext uri="{FF2B5EF4-FFF2-40B4-BE49-F238E27FC236}">
                <a16:creationId xmlns:a16="http://schemas.microsoft.com/office/drawing/2014/main" id="{6CC4BE02-7063-43D8-8B3F-0CB0EA395BC0}"/>
              </a:ext>
            </a:extLst>
          </p:cNvPr>
          <p:cNvSpPr txBox="1"/>
          <p:nvPr/>
        </p:nvSpPr>
        <p:spPr>
          <a:xfrm>
            <a:off x="560070" y="1190625"/>
            <a:ext cx="10860405" cy="427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N&amp;S Division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0716088"/>
              </p:ext>
            </p:extLst>
          </p:nvPr>
        </p:nvGraphicFramePr>
        <p:xfrm>
          <a:off x="1405289" y="2502569"/>
          <a:ext cx="9381422" cy="25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19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54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020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3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88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75179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 err="1">
                          <a:latin typeface="+mn-lt"/>
                          <a:ea typeface="+mj-ea"/>
                        </a:rPr>
                        <a:t>division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product_code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total_sold_quantity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rank_order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17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 &amp;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A2319150302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Gamers 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428.498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222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 &amp;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A2520150501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Maxima 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419.865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517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 &amp;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A2520150504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Maxima 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419.471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104519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Get the Top 3 products in each division that have a high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total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sold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quantity in the fiscal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year 2021</a:t>
            </a:r>
          </a:p>
        </p:txBody>
      </p:sp>
      <p:sp>
        <p:nvSpPr>
          <p:cNvPr id="7" name="文本框 5">
            <a:extLst>
              <a:ext uri="{FF2B5EF4-FFF2-40B4-BE49-F238E27FC236}">
                <a16:creationId xmlns:a16="http://schemas.microsoft.com/office/drawing/2014/main" id="{6CC4BE02-7063-43D8-8B3F-0CB0EA395BC0}"/>
              </a:ext>
            </a:extLst>
          </p:cNvPr>
          <p:cNvSpPr txBox="1"/>
          <p:nvPr/>
        </p:nvSpPr>
        <p:spPr>
          <a:xfrm>
            <a:off x="560070" y="1190625"/>
            <a:ext cx="10860405" cy="427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pt-BR" altLang="en-US" sz="2000" cap="small" dirty="0">
                <a:solidFill>
                  <a:schemeClr val="bg2"/>
                </a:solidFill>
                <a:ea typeface="OPPOSans R" panose="00020600040101010101" charset="-122"/>
              </a:rPr>
              <a:t>P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&amp;</a:t>
            </a:r>
            <a:r>
              <a:rPr lang="pt-BR" altLang="en-US" sz="2000" cap="small" dirty="0">
                <a:solidFill>
                  <a:schemeClr val="bg2"/>
                </a:solidFill>
                <a:ea typeface="OPPOSans R" panose="00020600040101010101" charset="-122"/>
              </a:rPr>
              <a:t>A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Division</a:t>
            </a:r>
          </a:p>
        </p:txBody>
      </p:sp>
    </p:spTree>
    <p:extLst>
      <p:ext uri="{BB962C8B-B14F-4D97-AF65-F5344CB8AC3E}">
        <p14:creationId xmlns:p14="http://schemas.microsoft.com/office/powerpoint/2010/main" val="28228976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1299333"/>
              </p:ext>
            </p:extLst>
          </p:nvPr>
        </p:nvGraphicFramePr>
        <p:xfrm>
          <a:off x="1405289" y="2502569"/>
          <a:ext cx="9381422" cy="25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19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54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020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3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886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75179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 err="1">
                          <a:latin typeface="+mn-lt"/>
                          <a:ea typeface="+mj-ea"/>
                        </a:rPr>
                        <a:t>division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product_code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total_sold_quantity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rank_order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17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A4218110202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Digit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17.434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222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A4319110306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Velocity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17.280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517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/>
                          </a:solidFill>
                          <a:latin typeface="+mn-lt"/>
                          <a:ea typeface="+mj-ea"/>
                        </a:rPr>
                        <a:t>PC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A4218110208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Digit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17.275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104519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Get the Top 3 products in each division that have a high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total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sold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quantity in the fiscal</a:t>
            </a:r>
            <a:r>
              <a:rPr kumimoji="1" lang="pt-BR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year 2021</a:t>
            </a:r>
          </a:p>
        </p:txBody>
      </p:sp>
      <p:sp>
        <p:nvSpPr>
          <p:cNvPr id="7" name="文本框 5">
            <a:extLst>
              <a:ext uri="{FF2B5EF4-FFF2-40B4-BE49-F238E27FC236}">
                <a16:creationId xmlns:a16="http://schemas.microsoft.com/office/drawing/2014/main" id="{6CC4BE02-7063-43D8-8B3F-0CB0EA395BC0}"/>
              </a:ext>
            </a:extLst>
          </p:cNvPr>
          <p:cNvSpPr txBox="1"/>
          <p:nvPr/>
        </p:nvSpPr>
        <p:spPr>
          <a:xfrm>
            <a:off x="560070" y="1190625"/>
            <a:ext cx="10860405" cy="427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pt-BR" altLang="en-US" sz="2000" cap="small" dirty="0">
                <a:solidFill>
                  <a:schemeClr val="bg2"/>
                </a:solidFill>
                <a:ea typeface="OPPOSans R" panose="00020600040101010101" charset="-122"/>
              </a:rPr>
              <a:t>PC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Division</a:t>
            </a:r>
          </a:p>
        </p:txBody>
      </p:sp>
    </p:spTree>
    <p:extLst>
      <p:ext uri="{BB962C8B-B14F-4D97-AF65-F5344CB8AC3E}">
        <p14:creationId xmlns:p14="http://schemas.microsoft.com/office/powerpoint/2010/main" val="1999380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53458" y="2875002"/>
            <a:ext cx="11085083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6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18638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60069" y="545465"/>
            <a:ext cx="110850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Purpose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FC5D6D2-B27E-4886-B876-A0422FA3878F}"/>
              </a:ext>
            </a:extLst>
          </p:cNvPr>
          <p:cNvSpPr txBox="1"/>
          <p:nvPr/>
        </p:nvSpPr>
        <p:spPr>
          <a:xfrm>
            <a:off x="2136808" y="1658752"/>
            <a:ext cx="7931604" cy="3153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The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purpose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of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this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presentation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is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to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show stakeholders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from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AtliQ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Hardwares store insights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from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the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company’s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data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through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ad hoc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analysis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of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their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database</a:t>
            </a:r>
            <a:endParaRPr lang="pt-BR" altLang="en-US" sz="2400" cap="small" dirty="0">
              <a:solidFill>
                <a:schemeClr val="bg2"/>
              </a:solidFill>
              <a:ea typeface="OPPOSans R" panose="00020600040101010101" charset="-122"/>
            </a:endParaRPr>
          </a:p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pt-BR" altLang="en-US" sz="2400" b="0" i="0" u="none" strike="noStrike" kern="1200" cap="small" spc="0" normalizeH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ea typeface="OPPOSans R" panose="00020600040101010101" charset="-122"/>
              <a:cs typeface="+mn-cs"/>
            </a:endParaRPr>
          </a:p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This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will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increase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knowlegde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to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facilitate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data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driven</a:t>
            </a:r>
            <a:r>
              <a:rPr lang="pt-BR" altLang="en-US" sz="2400" cap="small" dirty="0">
                <a:solidFill>
                  <a:schemeClr val="bg2"/>
                </a:solidFill>
                <a:ea typeface="OPPOSans R" panose="00020600040101010101" charset="-122"/>
              </a:rPr>
              <a:t> business </a:t>
            </a:r>
            <a:r>
              <a:rPr lang="pt-BR" altLang="en-US" sz="2400" cap="small" dirty="0" err="1">
                <a:solidFill>
                  <a:schemeClr val="bg2"/>
                </a:solidFill>
                <a:ea typeface="OPPOSans R" panose="00020600040101010101" charset="-122"/>
              </a:rPr>
              <a:t>decisions</a:t>
            </a:r>
            <a:endParaRPr kumimoji="0" lang="pt-BR" altLang="en-US" sz="2400" b="0" i="0" u="none" strike="noStrike" kern="1200" cap="small" spc="0" normalizeH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ea typeface="OPPOSans R" panose="00020600040101010101" charset="-122"/>
              <a:cs typeface="+mn-cs"/>
            </a:endParaRPr>
          </a:p>
        </p:txBody>
      </p:sp>
      <p:sp>
        <p:nvSpPr>
          <p:cNvPr id="7" name="文本框 5">
            <a:extLst>
              <a:ext uri="{FF2B5EF4-FFF2-40B4-BE49-F238E27FC236}">
                <a16:creationId xmlns:a16="http://schemas.microsoft.com/office/drawing/2014/main" id="{24A5F516-CA14-4BA3-8A23-FFC1B7DBF275}"/>
              </a:ext>
            </a:extLst>
          </p:cNvPr>
          <p:cNvSpPr txBox="1"/>
          <p:nvPr/>
        </p:nvSpPr>
        <p:spPr>
          <a:xfrm>
            <a:off x="2484827" y="5515457"/>
            <a:ext cx="7222345" cy="797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All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data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is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available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in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the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lang="pt-BR" altLang="en-US" sz="2000" cap="small" dirty="0">
                <a:solidFill>
                  <a:schemeClr val="bg2"/>
                </a:solidFill>
                <a:ea typeface="OPPOSans R" panose="00020600040101010101" charset="-122"/>
              </a:rPr>
              <a:t>p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roject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folder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on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2000" b="1" i="0" u="none" strike="noStrike" kern="1200" cap="small" spc="0" normalizeH="0" noProof="0" dirty="0" err="1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ea typeface="OPPOSans R" panose="00020600040101010101" charset="-122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,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including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database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20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sql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file</a:t>
            </a:r>
            <a:r>
              <a:rPr lang="pt-BR" altLang="en-US" sz="2000" cap="small" dirty="0">
                <a:solidFill>
                  <a:schemeClr val="bg2"/>
                </a:solidFill>
                <a:ea typeface="OPPOSans R" panose="00020600040101010101" charset="-122"/>
              </a:rPr>
              <a:t> and </a:t>
            </a:r>
            <a:r>
              <a:rPr lang="pt-BR" altLang="en-US" sz="2000" cap="small" dirty="0" err="1">
                <a:solidFill>
                  <a:schemeClr val="bg2"/>
                </a:solidFill>
                <a:ea typeface="OPPOSans R" panose="00020600040101010101" charset="-122"/>
              </a:rPr>
              <a:t>sql</a:t>
            </a:r>
            <a:r>
              <a:rPr kumimoji="0" lang="pt-BR" altLang="en-US" sz="20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queries </a:t>
            </a:r>
          </a:p>
        </p:txBody>
      </p:sp>
    </p:spTree>
    <p:extLst>
      <p:ext uri="{BB962C8B-B14F-4D97-AF65-F5344CB8AC3E}">
        <p14:creationId xmlns:p14="http://schemas.microsoft.com/office/powerpoint/2010/main" val="1504366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3398140"/>
              </p:ext>
            </p:extLst>
          </p:nvPr>
        </p:nvGraphicFramePr>
        <p:xfrm>
          <a:off x="8853095" y="1604030"/>
          <a:ext cx="1653540" cy="46869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35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58800">
                <a:tc>
                  <a:txBody>
                    <a:bodyPr/>
                    <a:lstStyle/>
                    <a:p>
                      <a:pPr algn="ctr"/>
                      <a:r>
                        <a:rPr lang="pt-BR" altLang="zh-CN" dirty="0">
                          <a:latin typeface="+mn-lt"/>
                          <a:ea typeface="+mj-ea"/>
                        </a:rPr>
                        <a:t>market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56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</a:rPr>
                        <a:t>Australia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6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Bangladesh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498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India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625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Indonesia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625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Japan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625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Newzealand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56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Philiphines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1625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>
                          <a:latin typeface="+mn-lt"/>
                          <a:sym typeface="+mn-ea"/>
                        </a:rPr>
                        <a:t>South Korea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69" y="545465"/>
            <a:ext cx="110850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markets in which customer </a:t>
            </a:r>
            <a:r>
              <a:rPr kumimoji="1" lang="en-US" altLang="zh-CN" u="sng" cap="all" dirty="0" err="1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Atliq</a:t>
            </a:r>
            <a:r>
              <a:rPr kumimoji="1" lang="en-US" altLang="zh-CN" u="sng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Exclusive</a:t>
            </a:r>
            <a:r>
              <a:rPr kumimoji="1" lang="en-US" altLang="zh-CN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operates it’s business in the APAC region.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79A3ACBC-6467-4C20-A95A-631FF30C09D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365" y="1604030"/>
            <a:ext cx="4955178" cy="46856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484141"/>
              </p:ext>
            </p:extLst>
          </p:nvPr>
        </p:nvGraphicFramePr>
        <p:xfrm>
          <a:off x="2004780" y="2800816"/>
          <a:ext cx="8181803" cy="12563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41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288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288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96766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dirty="0">
                          <a:latin typeface="+mn-lt"/>
                          <a:ea typeface="+mj-ea"/>
                        </a:rPr>
                        <a:t>unique_products_2020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dirty="0">
                          <a:latin typeface="+mn-lt"/>
                          <a:ea typeface="+mj-ea"/>
                        </a:rPr>
                        <a:t>unique_products_2021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dirty="0">
                          <a:latin typeface="+mn-lt"/>
                          <a:ea typeface="+mj-ea"/>
                        </a:rPr>
                        <a:t>percentage_chg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960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+mn-lt"/>
                        </a:rPr>
                        <a:t>245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dirty="0">
                          <a:latin typeface="+mn-lt"/>
                        </a:rPr>
                        <a:t>334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en-US" sz="2000" dirty="0">
                          <a:latin typeface="+mn-lt"/>
                        </a:rPr>
                        <a:t>+</a:t>
                      </a:r>
                      <a:r>
                        <a:rPr lang="en-US" altLang="zh-CN" sz="2000" dirty="0">
                          <a:latin typeface="+mn-lt"/>
                        </a:rPr>
                        <a:t>36</a:t>
                      </a:r>
                      <a:r>
                        <a:rPr lang="pt-BR" altLang="en-US" sz="2000" dirty="0">
                          <a:latin typeface="+mn-lt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432117" y="536500"/>
            <a:ext cx="1132713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What is the percentage of unique product increase in 2021 vs. 2020?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3918522"/>
              </p:ext>
            </p:extLst>
          </p:nvPr>
        </p:nvGraphicFramePr>
        <p:xfrm>
          <a:off x="4071486" y="2281187"/>
          <a:ext cx="4049028" cy="34062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45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45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8909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segment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product_count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890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Notebook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129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966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Accessories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116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970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Peripherals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9704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Desktop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9704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Storage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9704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Networking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latin typeface="+mn-lt"/>
                          <a:ea typeface="+mj-ea"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0860405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lang="en-US" altLang="zh-CN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report with all the unique product counts for each segment and</a:t>
            </a:r>
            <a:r>
              <a:rPr kumimoji="1" lang="pt-BR" altLang="en-US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lang="en-US" altLang="zh-CN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sort them in descending order of product counts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60070" y="1252220"/>
            <a:ext cx="6845935" cy="394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Number</a:t>
            </a: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of</a:t>
            </a: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unique</a:t>
            </a: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products</a:t>
            </a: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for </a:t>
            </a: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each</a:t>
            </a:r>
            <a:r>
              <a:rPr kumimoji="0" lang="pt-BR" altLang="en-US" sz="18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 </a:t>
            </a:r>
            <a:r>
              <a:rPr kumimoji="0" lang="pt-BR" altLang="en-US" sz="1800" b="0" i="0" u="none" strike="noStrike" kern="1200" cap="small" spc="0" normalizeH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segment</a:t>
            </a:r>
            <a:endParaRPr kumimoji="0" lang="pt-BR" altLang="en-US" sz="1800" b="0" i="0" u="none" strike="noStrike" kern="1200" cap="small" spc="0" normalizeH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ea typeface="OPPOSans R" panose="0002060004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8977564"/>
              </p:ext>
            </p:extLst>
          </p:nvPr>
        </p:nvGraphicFramePr>
        <p:xfrm>
          <a:off x="2531445" y="1905802"/>
          <a:ext cx="7129110" cy="343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34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18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206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31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13789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segment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product_count_2020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  <a:sym typeface="+mn-ea"/>
                        </a:rPr>
                        <a:t>product_count_2021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difference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378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Desktop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latin typeface="+mn-lt"/>
                          <a:ea typeface="+mj-ea"/>
                        </a:rPr>
                        <a:t>313%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455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Networking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149%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420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Accessories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148</a:t>
                      </a:r>
                      <a:r>
                        <a:rPr lang="pt-BR" altLang="en-US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20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Storage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141</a:t>
                      </a:r>
                      <a:r>
                        <a:rPr lang="pt-BR" altLang="en-US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420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Peripherals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126</a:t>
                      </a:r>
                      <a:r>
                        <a:rPr lang="pt-BR" altLang="en-US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20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Notebook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116</a:t>
                      </a:r>
                      <a:r>
                        <a:rPr lang="pt-BR" altLang="en-US" sz="2000" b="0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08604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Which segment had the most increase in unique products in 2021 vs 2020?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9609218"/>
              </p:ext>
            </p:extLst>
          </p:nvPr>
        </p:nvGraphicFramePr>
        <p:xfrm>
          <a:off x="2454442" y="1799924"/>
          <a:ext cx="7263229" cy="14826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88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208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534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3987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 err="1">
                          <a:latin typeface="+mn-lt"/>
                          <a:ea typeface="+mj-ea"/>
                        </a:rPr>
                        <a:t>product_code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 err="1">
                          <a:latin typeface="+mn-lt"/>
                          <a:ea typeface="+mj-ea"/>
                        </a:rPr>
                        <a:t>product</a:t>
                      </a:r>
                      <a:endParaRPr lang="pt-BR" altLang="zh-CN" sz="1600" b="0" dirty="0">
                        <a:latin typeface="+mn-lt"/>
                        <a:ea typeface="+mj-ea"/>
                      </a:endParaRP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manufacturing_cost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3987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A6120110206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HOME Allin1 Gen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240,54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4719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A2118150101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AQ Master wired x1 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0,89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11119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pt-BR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P</a:t>
            </a:r>
            <a:r>
              <a:rPr kumimoji="1" sz="20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roducts that have the highest and lowest manufacturing costs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E57BAD3E-8F0C-46B6-8287-D01BF147FE37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874" y="3673476"/>
            <a:ext cx="2613466" cy="2613466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662D15FD-FDF4-49A0-BDEC-FF2FD4F9E9A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936" y="3672275"/>
            <a:ext cx="2223553" cy="261466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7908002"/>
              </p:ext>
            </p:extLst>
          </p:nvPr>
        </p:nvGraphicFramePr>
        <p:xfrm>
          <a:off x="2531445" y="2156060"/>
          <a:ext cx="7129109" cy="3065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29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58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203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1273">
                <a:tc>
                  <a:txBody>
                    <a:bodyPr/>
                    <a:lstStyle/>
                    <a:p>
                      <a:pPr algn="ctr"/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customer_code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customer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600" b="0" dirty="0">
                          <a:latin typeface="+mn-lt"/>
                          <a:ea typeface="+mj-ea"/>
                        </a:rPr>
                        <a:t>average_discount_percentage</a:t>
                      </a:r>
                    </a:p>
                  </a:txBody>
                  <a:tcPr anchor="ctr">
                    <a:solidFill>
                      <a:srgbClr val="ED53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127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90002009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Flipkart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30,83%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20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90002006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Viveks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pt-BR" altLang="zh-CN" sz="1800" b="0" dirty="0">
                          <a:latin typeface="+mn-lt"/>
                          <a:ea typeface="+mj-ea"/>
                        </a:rPr>
                        <a:t>30,38%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034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90002003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Ezone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30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,</a:t>
                      </a: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28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034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90002002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Croma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30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,</a:t>
                      </a: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25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034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  <a:latin typeface="+mn-lt"/>
                          <a:ea typeface="+mj-ea"/>
                        </a:rPr>
                        <a:t>90002016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Amazon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29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,</a:t>
                      </a:r>
                      <a:r>
                        <a:rPr lang="en-US" altLang="zh-CN" sz="1800" b="0" dirty="0">
                          <a:latin typeface="+mn-lt"/>
                          <a:ea typeface="+mj-ea"/>
                        </a:rPr>
                        <a:t>33</a:t>
                      </a:r>
                      <a:r>
                        <a:rPr lang="pt-BR" altLang="en-US" sz="1800" b="0" dirty="0">
                          <a:latin typeface="+mn-lt"/>
                          <a:ea typeface="+mj-ea"/>
                        </a:rPr>
                        <a:t>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560070" y="545465"/>
            <a:ext cx="108604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report which contains the top 5 customers who received an average high pre</a:t>
            </a:r>
            <a:r>
              <a:rPr kumimoji="1" lang="pt-BR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invoice</a:t>
            </a:r>
            <a:r>
              <a:rPr kumimoji="1" lang="pt-BR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discount</a:t>
            </a:r>
            <a:r>
              <a:rPr kumimoji="1" lang="pt-BR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</a:t>
            </a:r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pct for the fiscal year 2021 and in the Indian market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60070" y="545465"/>
            <a:ext cx="108604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Gross sales amount for the customer </a:t>
            </a:r>
            <a:r>
              <a:rPr kumimoji="1" sz="1600" u="sng" cap="all" dirty="0" err="1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Atliq</a:t>
            </a:r>
            <a:r>
              <a:rPr kumimoji="1" sz="1600" u="sng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Exclusive</a:t>
            </a:r>
            <a:r>
              <a:rPr kumimoji="1" sz="1600" cap="all" dirty="0">
                <a:solidFill>
                  <a:schemeClr val="bg2"/>
                </a:solidFill>
                <a:latin typeface="+mj-lt"/>
                <a:ea typeface="OPPOSans B" panose="00020600040101010101" pitchFamily="18" charset="-122"/>
                <a:cs typeface="OPPOSans B" panose="00020600040101010101" pitchFamily="18" charset="-122"/>
              </a:rPr>
              <a:t> for each month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60070" y="913765"/>
            <a:ext cx="10860405" cy="360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pt-BR" altLang="en-US" sz="1600" b="0" i="0" u="none" strike="noStrike" kern="1200" cap="small" spc="0" normalizeH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ea typeface="OPPOSans R" panose="00020600040101010101" charset="-122"/>
                <a:cs typeface="+mn-cs"/>
              </a:rPr>
              <a:t>This analysis helps to get an idea of low and high-performing months and take strategic decisions</a:t>
            </a:r>
          </a:p>
        </p:txBody>
      </p:sp>
      <p:graphicFrame>
        <p:nvGraphicFramePr>
          <p:cNvPr id="2" name="图表 4"/>
          <p:cNvGraphicFramePr/>
          <p:nvPr>
            <p:extLst>
              <p:ext uri="{D42A27DB-BD31-4B8C-83A1-F6EECF244321}">
                <p14:modId xmlns:p14="http://schemas.microsoft.com/office/powerpoint/2010/main" val="1173944429"/>
              </p:ext>
            </p:extLst>
          </p:nvPr>
        </p:nvGraphicFramePr>
        <p:xfrm>
          <a:off x="1453478" y="1742029"/>
          <a:ext cx="8818880" cy="40373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GuidesStyle_Normal&quot;,&quot;Kind&quot;:&quot;System&quot;,&quot;OldGuidesSetting&quot;:{&quot;HeaderHeight&quot;:15.0,&quot;FooterHeight&quot;:9.0,&quot;SideMargin&quot;:5.5,&quot;TopMargin&quot;:0.0,&quot;BottomMargin&quot;:0.0,&quot;IntervalMargin&quot;:1.5}}"/>
</p:tagLst>
</file>

<file path=ppt/theme/theme1.xml><?xml version="1.0" encoding="utf-8"?>
<a:theme xmlns:a="http://schemas.openxmlformats.org/drawingml/2006/main" name="Office Theme">
  <a:themeElements>
    <a:clrScheme name="Personalizada 6">
      <a:dk1>
        <a:srgbClr val="3C3C3C"/>
      </a:dk1>
      <a:lt1>
        <a:srgbClr val="F0F0F0"/>
      </a:lt1>
      <a:dk2>
        <a:srgbClr val="3C3C3C"/>
      </a:dk2>
      <a:lt2>
        <a:srgbClr val="F0F0F0"/>
      </a:lt2>
      <a:accent1>
        <a:srgbClr val="045249"/>
      </a:accent1>
      <a:accent2>
        <a:srgbClr val="049373"/>
      </a:accent2>
      <a:accent3>
        <a:srgbClr val="64BF9C"/>
      </a:accent3>
      <a:accent4>
        <a:srgbClr val="C30217"/>
      </a:accent4>
      <a:accent5>
        <a:srgbClr val="FC9804"/>
      </a:accent5>
      <a:accent6>
        <a:srgbClr val="847C78"/>
      </a:accent6>
      <a:hlink>
        <a:srgbClr val="045249"/>
      </a:hlink>
      <a:folHlink>
        <a:srgbClr val="BFBFBF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1176</TotalTime>
  <Words>599</Words>
  <Application>Microsoft Office PowerPoint</Application>
  <PresentationFormat>Widescreen</PresentationFormat>
  <Paragraphs>192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0" baseType="lpstr">
      <vt:lpstr>Arial</vt:lpstr>
      <vt:lpstr>Arial Black</vt:lpstr>
      <vt:lpstr>OPPOSans R</vt:lpstr>
      <vt:lpstr>等线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shen jie</dc:creator>
  <cp:lastModifiedBy>João Pedro Betanza Dal Caro</cp:lastModifiedBy>
  <cp:revision>155</cp:revision>
  <dcterms:created xsi:type="dcterms:W3CDTF">2022-08-07T07:49:00Z</dcterms:created>
  <dcterms:modified xsi:type="dcterms:W3CDTF">2024-03-05T22:33:41Z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C032E3E9DFA0482A81A2DDD017AEFFA8</vt:lpwstr>
  </property>
  <property fmtid="{D5CDD505-2E9C-101B-9397-08002B2CF9AE}" pid="3" name="KSOProductBuildVer">
    <vt:lpwstr>1033-11.2.0.11225</vt:lpwstr>
  </property>
</Properties>
</file>

<file path=docProps/thumbnail.jpeg>
</file>